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353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6" r:id="rId10"/>
    <p:sldId id="267" r:id="rId11"/>
    <p:sldId id="269" r:id="rId12"/>
    <p:sldId id="328" r:id="rId13"/>
    <p:sldId id="274" r:id="rId14"/>
    <p:sldId id="275" r:id="rId15"/>
    <p:sldId id="276" r:id="rId16"/>
    <p:sldId id="277" r:id="rId17"/>
    <p:sldId id="357" r:id="rId18"/>
    <p:sldId id="278" r:id="rId19"/>
    <p:sldId id="358" r:id="rId20"/>
    <p:sldId id="361" r:id="rId21"/>
    <p:sldId id="286" r:id="rId22"/>
    <p:sldId id="287" r:id="rId23"/>
    <p:sldId id="363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7" r:id="rId38"/>
    <p:sldId id="308" r:id="rId39"/>
    <p:sldId id="309" r:id="rId40"/>
    <p:sldId id="351" r:id="rId41"/>
    <p:sldId id="352" r:id="rId42"/>
    <p:sldId id="310" r:id="rId43"/>
    <p:sldId id="312" r:id="rId44"/>
    <p:sldId id="313" r:id="rId45"/>
    <p:sldId id="314" r:id="rId46"/>
    <p:sldId id="362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1116" autoAdjust="0"/>
  </p:normalViewPr>
  <p:slideViewPr>
    <p:cSldViewPr snapToGrid="0">
      <p:cViewPr varScale="1">
        <p:scale>
          <a:sx n="76" d="100"/>
          <a:sy n="76" d="100"/>
        </p:scale>
        <p:origin x="4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92"/>
    </p:cViewPr>
  </p:sorterViewPr>
  <p:notesViewPr>
    <p:cSldViewPr snapToGrid="0">
      <p:cViewPr varScale="1">
        <p:scale>
          <a:sx n="71" d="100"/>
          <a:sy n="71" d="100"/>
        </p:scale>
        <p:origin x="322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4ECD5-A25B-4676-A415-8AB61D6DA631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79CB2-27C3-4E27-BB77-3BF84373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54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8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5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have controlled</a:t>
            </a:r>
            <a:r>
              <a:rPr lang="en-US" baseline="0" dirty="0" smtClean="0"/>
              <a:t> for False Positives via an alpha level of .05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7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crit</a:t>
            </a:r>
            <a:r>
              <a:rPr lang="en-US" baseline="0" dirty="0" smtClean="0"/>
              <a:t> on a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3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the left of alpha – reject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the</a:t>
            </a:r>
            <a:r>
              <a:rPr lang="en-US" dirty="0" smtClean="0"/>
              <a:t> right of</a:t>
            </a:r>
            <a:r>
              <a:rPr lang="en-US" baseline="0" dirty="0" smtClean="0"/>
              <a:t> alpha (beta) – reject, but maybe wrong?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Where is the region where you correctly reject?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24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One-sample T allows us to explore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25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Going to go through</a:t>
            </a:r>
            <a:r>
              <a:rPr lang="en-US" baseline="0" dirty="0" smtClean="0"/>
              <a:t> this quickly – will likely NEVER calculate the </a:t>
            </a:r>
            <a:r>
              <a:rPr lang="en-US" baseline="0" dirty="0" err="1" smtClean="0"/>
              <a:t>ncp</a:t>
            </a:r>
            <a:r>
              <a:rPr lang="en-US" baseline="0" dirty="0" smtClean="0"/>
              <a:t> again.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74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E(T) = \begin{cases} 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 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{\frac{\nu}{2}} \frac{\Gamma((\nu - 1)/2)}{\Gamma(\nu/2)} &amp; 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}\nu &gt; 1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 &amp; \text{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}\nu 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leq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\end{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cases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89A014-D9CD-BA42-8A9B-34979EE71D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35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in the help for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15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 would be a pooled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sd</a:t>
            </a:r>
            <a:r>
              <a:rPr lang="en-US" baseline="0" dirty="0" smtClean="0"/>
              <a:t>, but since this is a one-sample test…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84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to the easy way!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23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Sampled</a:t>
            </a:r>
            <a:r>
              <a:rPr lang="en-US" baseline="0" dirty="0" smtClean="0"/>
              <a:t> from t-distribution with mean </a:t>
            </a:r>
            <a:r>
              <a:rPr lang="en-US" baseline="0" dirty="0" smtClean="0"/>
              <a:t>100, computed mean, then </a:t>
            </a:r>
            <a:r>
              <a:rPr lang="en-US" baseline="0" dirty="0" smtClean="0"/>
              <a:t>computed difference from </a:t>
            </a:r>
            <a:r>
              <a:rPr lang="en-US" baseline="0" dirty="0" smtClean="0"/>
              <a:t>100</a:t>
            </a:r>
          </a:p>
          <a:p>
            <a:endParaRPr lang="en-US" baseline="0" dirty="0" smtClean="0"/>
          </a:p>
          <a:p>
            <a:r>
              <a:rPr lang="en-US" baseline="0" dirty="0" smtClean="0"/>
              <a:t>Guess a sample size of 25 – since that’s relevant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5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you’re really going to do….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3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Critical value</a:t>
            </a:r>
            <a:r>
              <a:rPr lang="en-US" baseline="0" dirty="0" smtClean="0"/>
              <a:t> ~2+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P-value &lt; .025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7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~95</a:t>
            </a:r>
            <a:r>
              <a:rPr lang="en-US" baseline="0" dirty="0" smtClean="0"/>
              <a:t> were correctly not rejected (true negative), but ~5 were rejected (false positive)</a:t>
            </a:r>
          </a:p>
          <a:p>
            <a:r>
              <a:rPr lang="en-US" baseline="0" dirty="0" smtClean="0"/>
              <a:t>Why we set alpha - to control type I errors!</a:t>
            </a:r>
            <a:endParaRPr lang="en-US" dirty="0" smtClean="0"/>
          </a:p>
          <a:p>
            <a:r>
              <a:rPr lang="en-US" dirty="0" smtClean="0"/>
              <a:t>Each row sums to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if we falsely</a:t>
            </a:r>
            <a:r>
              <a:rPr lang="en-US" baseline="0" dirty="0" smtClean="0"/>
              <a:t> fail to reject H</a:t>
            </a:r>
            <a:r>
              <a:rPr lang="en-US" baseline="-25000" dirty="0" smtClean="0"/>
              <a:t>0</a:t>
            </a:r>
            <a:r>
              <a:rPr lang="en-US" baseline="0" dirty="0" smtClean="0"/>
              <a:t>, when the alternative is in fact, true?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46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 to the aspiring</a:t>
            </a:r>
            <a:r>
              <a:rPr lang="en-US" baseline="0" dirty="0" smtClean="0"/>
              <a:t> astronauts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46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Alludes to our aa experiment…</a:t>
            </a:r>
          </a:p>
          <a:p>
            <a:r>
              <a:rPr lang="en-US" dirty="0" smtClean="0"/>
              <a:t>Known </a:t>
            </a:r>
            <a:r>
              <a:rPr lang="en-US" dirty="0" smtClean="0"/>
              <a:t>mean difference </a:t>
            </a:r>
            <a:r>
              <a:rPr lang="en-US" dirty="0" smtClean="0"/>
              <a:t>of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32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79CB2-27C3-4E27-BB77-3BF843736D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pPr/>
              <a:t>Monday, November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662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pPr/>
              <a:t>Monday, November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pPr/>
              <a:t>Monday, November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6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pPr/>
              <a:t>Monday, November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8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pPr/>
              <a:t>Monday, November 12,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48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pPr/>
              <a:t>Monday, November 12,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2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pPr/>
              <a:t>Monday, November 12, 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386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pPr/>
              <a:t>Monday, November 12,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5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pPr/>
              <a:t>Monday, November 12, 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57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pPr/>
              <a:t>Monday, November 12,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42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pPr/>
              <a:t>Monday, November 12,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4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80CB818-7379-467D-8E76-EF9D9074A26C}" type="datetime2">
              <a:rPr lang="en-US" smtClean="0"/>
              <a:pPr/>
              <a:t>Monday, November 12,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8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Noto Serif" charset="0"/>
          <a:ea typeface="Noto Serif" charset="0"/>
          <a:cs typeface="Noto Serif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LVD9oLg1A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Errors, Effect Size and Power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8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other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Call: fail to reject H</a:t>
            </a:r>
            <a:r>
              <a:rPr lang="en-US" baseline="-25000" dirty="0" smtClean="0"/>
              <a:t>0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10" name="Rectangular Callout 9"/>
          <p:cNvSpPr/>
          <p:nvPr/>
        </p:nvSpPr>
        <p:spPr>
          <a:xfrm>
            <a:off x="7454900" y="2781300"/>
            <a:ext cx="14097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conclude that we cannot reject the null, it is of course possible that we should have!</a:t>
            </a:r>
            <a:endParaRPr lang="en-US" dirty="0"/>
          </a:p>
          <a:p>
            <a:r>
              <a:rPr lang="en-US" dirty="0" smtClean="0"/>
              <a:t>That is, the true state of the world may be H</a:t>
            </a:r>
            <a:r>
              <a:rPr lang="en-US" baseline="-25000" dirty="0" smtClean="0"/>
              <a:t>1</a:t>
            </a:r>
            <a:r>
              <a:rPr lang="en-US" dirty="0" smtClean="0"/>
              <a:t> (she’s pregnant), but our sample data says we don’t have good enough evidence to reject H</a:t>
            </a:r>
            <a:r>
              <a:rPr lang="en-US" baseline="-25000" dirty="0" smtClean="0"/>
              <a:t>0</a:t>
            </a:r>
            <a:r>
              <a:rPr lang="en-US" dirty="0"/>
              <a:t> </a:t>
            </a:r>
            <a:r>
              <a:rPr lang="en-US" dirty="0" smtClean="0"/>
              <a:t>(she’s not pregnant)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8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85563" y="2558703"/>
            <a:ext cx="1758950" cy="21378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aspiring astronauts example…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99743"/>
            <a:ext cx="524256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405" y="2558704"/>
            <a:ext cx="1758950" cy="2137801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1981200" y="5402262"/>
            <a:ext cx="3931920" cy="1216026"/>
          </a:xfrm>
          <a:prstGeom prst="wedgeRectCallout">
            <a:avLst>
              <a:gd name="adj1" fmla="val 1987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are actually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endParaRPr lang="en-US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ular Callout 14"/>
          <p:cNvSpPr/>
          <p:nvPr/>
        </p:nvSpPr>
        <p:spPr>
          <a:xfrm>
            <a:off x="6464300" y="5402262"/>
            <a:ext cx="4083050" cy="1216026"/>
          </a:xfrm>
          <a:prstGeom prst="wedgeRectCallout">
            <a:avLst>
              <a:gd name="adj1" fmla="val -2511"/>
              <a:gd name="adj2" fmla="val -8825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Decide: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smarter than average!”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Reality: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but you </a:t>
            </a:r>
            <a:r>
              <a:rPr lang="en-US" b="1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are</a:t>
            </a:r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 actually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838099"/>
            <a:ext cx="5242560" cy="639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71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60922"/>
            <a:ext cx="9144000" cy="51970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1"/>
            <a:ext cx="9144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"/>
                <a:cs typeface="Gill Sans"/>
              </a:rPr>
              <a:t>The boy who cried wolf caused both Type I and Type II errors, in that order.</a:t>
            </a:r>
          </a:p>
          <a:p>
            <a:endParaRPr lang="en-US" sz="1400" dirty="0">
              <a:latin typeface="Gill Sans"/>
              <a:cs typeface="Gill Sans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Gill Sans"/>
                <a:cs typeface="Gill Sans"/>
              </a:rPr>
              <a:t>First</a:t>
            </a:r>
            <a:r>
              <a:rPr lang="en-US" sz="2000" dirty="0">
                <a:latin typeface="Gill Sans"/>
                <a:cs typeface="Gill Sans"/>
              </a:rPr>
              <a:t>, everyone believed there was a wolf, when there actually was not a wolf.</a:t>
            </a:r>
          </a:p>
          <a:p>
            <a:r>
              <a:rPr lang="en-US" sz="2000" dirty="0">
                <a:solidFill>
                  <a:srgbClr val="72A376"/>
                </a:solidFill>
                <a:latin typeface="Gill Sans"/>
                <a:cs typeface="Gill Sans"/>
              </a:rPr>
              <a:t>Next</a:t>
            </a:r>
            <a:r>
              <a:rPr lang="en-US" sz="2000" dirty="0">
                <a:latin typeface="Gill Sans"/>
                <a:cs typeface="Gill Sans"/>
              </a:rPr>
              <a:t>, they believed there was no wolf, when there actually was a one.</a:t>
            </a:r>
          </a:p>
          <a:p>
            <a:r>
              <a:rPr lang="en-US" sz="2000" dirty="0">
                <a:latin typeface="Gill Sans"/>
                <a:cs typeface="Gill Sans"/>
              </a:rPr>
              <a:t>Substitute “effect” for “wolf” - done!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788" y="6488668"/>
            <a:ext cx="572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Thanks to @</a:t>
            </a:r>
            <a:r>
              <a:rPr lang="en-US" dirty="0" err="1">
                <a:solidFill>
                  <a:schemeClr val="bg1"/>
                </a:solidFill>
                <a:latin typeface="Gill Sans"/>
                <a:cs typeface="Gill Sans"/>
              </a:rPr>
              <a:t>danolner</a:t>
            </a: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 and @</a:t>
            </a:r>
            <a:r>
              <a:rPr lang="en-US" dirty="0" err="1">
                <a:solidFill>
                  <a:schemeClr val="bg1"/>
                </a:solidFill>
                <a:latin typeface="Gill Sans"/>
                <a:cs typeface="Gill Sans"/>
              </a:rPr>
              <a:t>JustinWolfers</a:t>
            </a:r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 for this one</a:t>
            </a:r>
          </a:p>
        </p:txBody>
      </p:sp>
    </p:spTree>
    <p:extLst>
      <p:ext uri="{BB962C8B-B14F-4D97-AF65-F5344CB8AC3E}">
        <p14:creationId xmlns:p14="http://schemas.microsoft.com/office/powerpoint/2010/main" val="54800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What if:</a:t>
            </a:r>
            <a:br>
              <a:rPr lang="en-US" sz="4400" cap="none" dirty="0">
                <a:solidFill>
                  <a:schemeClr val="tx1"/>
                </a:solidFill>
              </a:rPr>
            </a:br>
            <a:r>
              <a:rPr lang="en-US" sz="4400" cap="none" dirty="0">
                <a:solidFill>
                  <a:schemeClr val="tx1"/>
                </a:solidFill>
              </a:rPr>
              <a:t>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FALSE?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100" y="39744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</a:p>
        </p:txBody>
      </p:sp>
      <p:pic>
        <p:nvPicPr>
          <p:cNvPr id="4" name="Picture 3" descr="alt_1samp_t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8301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lt_1samp_t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0" y="-12700"/>
            <a:ext cx="925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sz="1600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sz="16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.05/2)</a:t>
            </a:r>
          </a:p>
          <a:p>
            <a:endParaRPr lang="en-US" sz="16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1600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634301"/>
            <a:ext cx="3721100" cy="4191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3878580" y="4318000"/>
            <a:ext cx="6332220" cy="1727200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40509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t_1samp_t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4589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false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47% false negatives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0" y="634301"/>
            <a:ext cx="3721100" cy="4191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3294380" y="1206500"/>
            <a:ext cx="6332220" cy="1464782"/>
          </a:xfrm>
          <a:prstGeom prst="cloudCallout">
            <a:avLst>
              <a:gd name="adj1" fmla="val 51803"/>
              <a:gd name="adj2" fmla="val 80882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Flip side (1 −𝛃):</a:t>
            </a:r>
          </a:p>
          <a:p>
            <a:pPr algn="ctr"/>
            <a:r>
              <a:rPr lang="en-US" sz="3200" b="1" dirty="0">
                <a:solidFill>
                  <a:srgbClr val="FF6666"/>
                </a:solidFill>
                <a:latin typeface="Lobster Two"/>
                <a:cs typeface="Lobster Two"/>
              </a:rPr>
              <a:t>53% true positives</a:t>
            </a:r>
          </a:p>
        </p:txBody>
      </p:sp>
    </p:spTree>
    <p:extLst>
      <p:ext uri="{BB962C8B-B14F-4D97-AF65-F5344CB8AC3E}">
        <p14:creationId xmlns:p14="http://schemas.microsoft.com/office/powerpoint/2010/main" val="12775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 </a:t>
            </a:r>
            <a:r>
              <a:rPr lang="en-US" dirty="0"/>
              <a:t>e</a:t>
            </a:r>
            <a:r>
              <a:rPr lang="en-US" dirty="0" smtClean="0"/>
              <a:t>rrors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one(s) that got away…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8415" b="-8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700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≈ 50% true positives seems low…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Only about half of our true effects would be detected in our study</a:t>
            </a:r>
          </a:p>
          <a:p>
            <a:r>
              <a:rPr lang="en-US" dirty="0" smtClean="0"/>
              <a:t>Why?</a:t>
            </a:r>
          </a:p>
          <a:p>
            <a:r>
              <a:rPr lang="en-US" dirty="0" smtClean="0"/>
              <a:t>Perhaps we lacked statistical power!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270" b="3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1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LVD9oLg1A0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9156" y="393700"/>
            <a:ext cx="11359444" cy="63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0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313" y="481264"/>
            <a:ext cx="7772400" cy="4081212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4400" cap="none" dirty="0">
                <a:solidFill>
                  <a:schemeClr val="tx1"/>
                </a:solidFill>
              </a:rPr>
              <a:t>When the null hypothesis is </a:t>
            </a:r>
            <a:r>
              <a:rPr lang="en-US" sz="4400" cap="none" dirty="0">
                <a:solidFill>
                  <a:srgbClr val="FF6666"/>
                </a:solidFill>
              </a:rPr>
              <a:t>true</a:t>
            </a:r>
            <a:endParaRPr lang="en-US" sz="4400" dirty="0">
              <a:solidFill>
                <a:srgbClr val="FF6666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1-sample t-test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latin typeface="Lobster Two"/>
                <a:cs typeface="Lobster Two"/>
              </a:rPr>
              <a:t>n = 25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38537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3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is the probability of correctly rejecting a false null hypothesis (i.e., true positive)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Suppose we wish to test </a:t>
            </a:r>
            <a:r>
              <a:rPr lang="en-US" dirty="0"/>
              <a:t>(α = .</a:t>
            </a:r>
            <a:r>
              <a:rPr lang="en-US" dirty="0" smtClean="0"/>
              <a:t>025, 1-tailed):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: μ ≤ 100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1</a:t>
            </a:r>
            <a:r>
              <a:rPr lang="en-US" dirty="0" smtClean="0"/>
              <a:t>: </a:t>
            </a:r>
            <a:r>
              <a:rPr lang="en-US" dirty="0"/>
              <a:t>μ &gt;</a:t>
            </a:r>
            <a:r>
              <a:rPr lang="en-US" dirty="0" smtClean="0"/>
              <a:t> 100</a:t>
            </a:r>
          </a:p>
          <a:p>
            <a:r>
              <a:rPr lang="en-US" dirty="0" smtClean="0"/>
              <a:t>Let’s use the same sample of n=25 aspiring astronauts (we know </a:t>
            </a:r>
            <a:r>
              <a:rPr lang="en-US" dirty="0" err="1" smtClean="0"/>
              <a:t>σ</a:t>
            </a:r>
            <a:r>
              <a:rPr lang="en-US" dirty="0" smtClean="0"/>
              <a:t> = 15) </a:t>
            </a:r>
          </a:p>
          <a:p>
            <a:r>
              <a:rPr lang="en-US" dirty="0" smtClean="0"/>
              <a:t>First, what is β?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97201" y="2290766"/>
          <a:ext cx="3378047" cy="419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3" imgW="1739900" imgH="215900" progId="Equation.3">
                  <p:embed/>
                </p:oleObj>
              </mc:Choice>
              <mc:Fallback>
                <p:oleObj name="Equation" r:id="rId3" imgW="1739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7201" y="2290766"/>
                        <a:ext cx="3378047" cy="419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192587" y="5562827"/>
          <a:ext cx="3822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5" imgW="1968500" imgH="215900" progId="Equation.3">
                  <p:embed/>
                </p:oleObj>
              </mc:Choice>
              <mc:Fallback>
                <p:oleObj name="Equation" r:id="rId5" imgW="1968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2587" y="5562827"/>
                        <a:ext cx="38227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13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</a:t>
            </a:r>
            <a:r>
              <a:rPr lang="en-US" dirty="0" smtClean="0"/>
              <a:t>do a one-tailed t-test…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&gt; aat_1 &lt;- </a:t>
            </a: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t.test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sz="1800" b="1" dirty="0" err="1">
                <a:solidFill>
                  <a:srgbClr val="FF6666"/>
                </a:solidFill>
                <a:latin typeface="Courier New"/>
                <a:cs typeface="Courier New"/>
              </a:rPr>
              <a:t>iq_aa</a:t>
            </a: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, mu = 100, alternative = c("greater"))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F6666"/>
                </a:solidFill>
                <a:latin typeface="Courier New"/>
                <a:cs typeface="Courier New"/>
              </a:rPr>
              <a:t>&gt; aat_1</a:t>
            </a:r>
          </a:p>
          <a:p>
            <a:pPr marL="0" indent="0">
              <a:buNone/>
            </a:pPr>
            <a:endParaRPr lang="en-US" sz="1800" b="1" dirty="0">
              <a:solidFill>
                <a:srgbClr val="66A7B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66A7B9"/>
                </a:solidFill>
                <a:latin typeface="Courier New"/>
                <a:cs typeface="Courier New"/>
              </a:rPr>
              <a:t>	</a:t>
            </a:r>
            <a:r>
              <a:rPr lang="en-US" sz="1800" b="1" dirty="0">
                <a:latin typeface="Courier New"/>
                <a:cs typeface="Courier New"/>
              </a:rPr>
              <a:t>One Sample t-test</a:t>
            </a: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data:  </a:t>
            </a:r>
            <a:r>
              <a:rPr lang="en-US" sz="1800" b="1" dirty="0" err="1">
                <a:latin typeface="Courier New"/>
                <a:cs typeface="Courier New"/>
              </a:rPr>
              <a:t>iq_aa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t = 1.9227, </a:t>
            </a:r>
            <a:r>
              <a:rPr lang="en-US" sz="1800" b="1" dirty="0" err="1">
                <a:latin typeface="Courier New"/>
                <a:cs typeface="Courier New"/>
              </a:rPr>
              <a:t>df</a:t>
            </a:r>
            <a:r>
              <a:rPr lang="en-US" sz="1800" b="1" dirty="0">
                <a:latin typeface="Courier New"/>
                <a:cs typeface="Courier New"/>
              </a:rPr>
              <a:t> = 24, p-value = 0.03323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alternative hypothesis: true mean is greater than 100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95 percent confidence interval: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100.5509      </a:t>
            </a:r>
            <a:r>
              <a:rPr lang="en-US" sz="1800" b="1" dirty="0" err="1">
                <a:latin typeface="Courier New"/>
                <a:cs typeface="Courier New"/>
              </a:rPr>
              <a:t>Inf</a:t>
            </a: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sample estimates: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mean of x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  105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486415" y="202905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97552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9022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the null is true…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test statistic </a:t>
            </a:r>
            <a:r>
              <a:rPr lang="en-US" dirty="0" smtClean="0"/>
              <a:t>under the null will </a:t>
            </a:r>
            <a:r>
              <a:rPr lang="en-US" dirty="0"/>
              <a:t>have a central t distribution </a:t>
            </a:r>
            <a:r>
              <a:rPr lang="en-US" dirty="0" smtClean="0"/>
              <a:t>with </a:t>
            </a:r>
            <a:r>
              <a:rPr lang="en-US" dirty="0" smtClean="0"/>
              <a:t>ν </a:t>
            </a:r>
            <a:r>
              <a:rPr lang="en-US" dirty="0" smtClean="0"/>
              <a:t>= </a:t>
            </a:r>
            <a:r>
              <a:rPr lang="en-US" dirty="0"/>
              <a:t>n − 1 = 24 degrees of freedom. </a:t>
            </a:r>
          </a:p>
          <a:p>
            <a:r>
              <a:rPr lang="en-US" dirty="0"/>
              <a:t>The (one-tailed) critical value will </a:t>
            </a:r>
            <a:r>
              <a:rPr lang="en-US" dirty="0" smtClean="0"/>
              <a:t>be: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&gt;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(.95, 24) #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t</a:t>
            </a:r>
            <a:r>
              <a:rPr lang="es-ES_tradnl" b="1" baseline="-25000" dirty="0" err="1">
                <a:solidFill>
                  <a:srgbClr val="FF6666"/>
                </a:solidFill>
                <a:latin typeface="Courier New"/>
                <a:cs typeface="Courier New"/>
              </a:rPr>
              <a:t>critical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, </a:t>
            </a:r>
            <a:r>
              <a:rPr lang="es-ES_tradnl" b="1" dirty="0" err="1">
                <a:solidFill>
                  <a:srgbClr val="FF6666"/>
                </a:solidFill>
                <a:latin typeface="Courier New"/>
                <a:cs typeface="Courier New"/>
              </a:rPr>
              <a:t>null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dist</a:t>
            </a:r>
            <a:endParaRPr lang="es-ES_tradnl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s-ES_tradnl" b="1" dirty="0">
                <a:latin typeface="Courier New"/>
                <a:cs typeface="Courier New"/>
              </a:rPr>
              <a:t>[1] </a:t>
            </a:r>
            <a:r>
              <a:rPr lang="es-ES_tradnl" b="1" dirty="0" smtClean="0">
                <a:latin typeface="Courier New"/>
                <a:cs typeface="Courier New"/>
              </a:rPr>
              <a:t>1.710882</a:t>
            </a:r>
          </a:p>
          <a:p>
            <a:pPr marL="0" indent="0">
              <a:buNone/>
            </a:pPr>
            <a:endParaRPr lang="es-ES_tradnl" b="1" dirty="0" smtClean="0">
              <a:latin typeface="Courier New"/>
              <a:cs typeface="Courier New"/>
            </a:endParaRPr>
          </a:p>
          <a:p>
            <a:pPr>
              <a:lnSpc>
                <a:spcPct val="150000"/>
              </a:lnSpc>
            </a:pPr>
            <a:r>
              <a:rPr lang="en-US" dirty="0"/>
              <a:t>P(false positive) = 𝝰 = Type I </a:t>
            </a:r>
            <a:r>
              <a:rPr lang="en-US" dirty="0" smtClean="0"/>
              <a:t>error rate = .05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6666"/>
                </a:solidFill>
              </a:rPr>
              <a:t>P(false negative) = 𝛃 = Type II </a:t>
            </a:r>
            <a:r>
              <a:rPr lang="en-US" dirty="0" smtClean="0">
                <a:solidFill>
                  <a:srgbClr val="FF6666"/>
                </a:solidFill>
              </a:rPr>
              <a:t>error = ?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6666"/>
                </a:solidFill>
              </a:rPr>
              <a:t>P(true positive) = 1 − 𝛃 = power = ?</a:t>
            </a:r>
            <a:endParaRPr lang="en-US" dirty="0">
              <a:solidFill>
                <a:srgbClr val="FF6666"/>
              </a:solidFill>
            </a:endParaRPr>
          </a:p>
        </p:txBody>
      </p:sp>
      <p:sp>
        <p:nvSpPr>
          <p:cNvPr id="5" name="16-Point Star 4"/>
          <p:cNvSpPr/>
          <p:nvPr/>
        </p:nvSpPr>
        <p:spPr>
          <a:xfrm rot="20151352">
            <a:off x="8283216" y="2126690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179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_tailed_alt-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2884714"/>
            <a:ext cx="5920014" cy="397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Dueling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one-tailed test, we have two dueling hypothetical distributions:</a:t>
            </a:r>
          </a:p>
          <a:p>
            <a:pPr lvl="1"/>
            <a:r>
              <a:rPr lang="en-US" dirty="0" smtClean="0"/>
              <a:t>The null distribution, centered at µ</a:t>
            </a:r>
            <a:r>
              <a:rPr lang="en-US" baseline="-25000" dirty="0" smtClean="0"/>
              <a:t>0</a:t>
            </a:r>
            <a:endParaRPr lang="en-US" dirty="0" smtClean="0"/>
          </a:p>
          <a:p>
            <a:pPr lvl="1"/>
            <a:r>
              <a:rPr lang="en-US" dirty="0" smtClean="0"/>
              <a:t>The alternative distribution, centered around some specific or unspecified other mean (higher or lower?) µ</a:t>
            </a:r>
            <a:r>
              <a:rPr lang="en-US" baseline="-25000" dirty="0" smtClean="0"/>
              <a:t>1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31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𝛃 (and 1 − 𝛃)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exact </a:t>
            </a:r>
            <a:r>
              <a:rPr lang="en-US" b="1" dirty="0">
                <a:solidFill>
                  <a:srgbClr val="FF6666"/>
                </a:solidFill>
                <a:latin typeface="Lobster Two"/>
                <a:cs typeface="Lobster Two"/>
              </a:rPr>
              <a:t>null </a:t>
            </a:r>
            <a:r>
              <a:rPr lang="en-US" dirty="0" smtClean="0"/>
              <a:t>distribution (just as with NHST)</a:t>
            </a:r>
          </a:p>
          <a:p>
            <a:r>
              <a:rPr lang="en-US" dirty="0" smtClean="0"/>
              <a:t>Also need to know exact </a:t>
            </a:r>
            <a:r>
              <a:rPr lang="en-US" b="1" dirty="0" smtClean="0">
                <a:solidFill>
                  <a:srgbClr val="FF6666"/>
                </a:solidFill>
                <a:latin typeface="Lobster Two"/>
                <a:cs typeface="Lobster Two"/>
              </a:rPr>
              <a:t>alternative</a:t>
            </a:r>
            <a:r>
              <a:rPr lang="en-US" dirty="0" smtClean="0"/>
              <a:t> distribution </a:t>
            </a:r>
            <a:r>
              <a:rPr lang="en-US" dirty="0"/>
              <a:t>of the test </a:t>
            </a:r>
            <a:r>
              <a:rPr lang="en-US" dirty="0" smtClean="0"/>
              <a:t>statistic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ften </a:t>
            </a:r>
            <a:r>
              <a:rPr lang="en-US" dirty="0"/>
              <a:t>requires some specialized statistical </a:t>
            </a:r>
            <a:r>
              <a:rPr lang="en-US" dirty="0" smtClean="0"/>
              <a:t>knowledge </a:t>
            </a:r>
            <a:endParaRPr lang="en-US" dirty="0"/>
          </a:p>
          <a:p>
            <a:r>
              <a:rPr lang="en-US" dirty="0"/>
              <a:t>In general, it is much more likely that expressions for the null distribution of the test statistic will be available than expressions for the non-null distribution.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student’s </a:t>
            </a:r>
            <a:r>
              <a:rPr lang="en-US" i="1" dirty="0" smtClean="0"/>
              <a:t>t</a:t>
            </a:r>
            <a:r>
              <a:rPr lang="en-US" dirty="0" smtClean="0"/>
              <a:t>-distribution</a:t>
            </a:r>
            <a:endParaRPr lang="en-US" dirty="0"/>
          </a:p>
        </p:txBody>
      </p:sp>
      <p:pic>
        <p:nvPicPr>
          <p:cNvPr id="5" name="Picture 4" descr="t_family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1750"/>
            <a:ext cx="8890000" cy="55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13 at 4.3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30040"/>
            <a:ext cx="9144000" cy="572156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799080" y="2794000"/>
            <a:ext cx="0" cy="500380"/>
          </a:xfrm>
          <a:prstGeom prst="line">
            <a:avLst/>
          </a:prstGeom>
          <a:ln w="50800">
            <a:solidFill>
              <a:srgbClr val="FF666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795780" y="6240780"/>
            <a:ext cx="0" cy="461010"/>
          </a:xfrm>
          <a:prstGeom prst="line">
            <a:avLst/>
          </a:prstGeom>
          <a:ln w="50800">
            <a:solidFill>
              <a:srgbClr val="FF6666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94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Central t-distribution (</a:t>
            </a:r>
            <a:r>
              <a:rPr lang="en-US" sz="3200" dirty="0" err="1"/>
              <a:t>ν</a:t>
            </a:r>
            <a:r>
              <a:rPr lang="en-US" sz="3200" dirty="0"/>
              <a:t>= degrees of freedom)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𝝳 </a:t>
            </a:r>
            <a:r>
              <a:rPr lang="en-US" dirty="0"/>
              <a:t>= </a:t>
            </a:r>
            <a:r>
              <a:rPr lang="en-US" dirty="0" smtClean="0"/>
              <a:t>0</a:t>
            </a:r>
            <a:endParaRPr lang="en-US" dirty="0"/>
          </a:p>
          <a:p>
            <a:r>
              <a:rPr lang="en-US" dirty="0" smtClean="0"/>
              <a:t>Mean = 0 </a:t>
            </a:r>
            <a:endParaRPr lang="en-US" dirty="0"/>
          </a:p>
          <a:p>
            <a:r>
              <a:rPr lang="en-US" dirty="0"/>
              <a:t>V</a:t>
            </a:r>
            <a:r>
              <a:rPr lang="en-US" dirty="0" smtClean="0"/>
              <a:t>ariance </a:t>
            </a:r>
            <a:r>
              <a:rPr lang="en-US" dirty="0"/>
              <a:t>slightly </a:t>
            </a:r>
            <a:r>
              <a:rPr lang="en-US" dirty="0" smtClean="0"/>
              <a:t>&gt; </a:t>
            </a:r>
            <a:r>
              <a:rPr lang="en-US" dirty="0"/>
              <a:t>than </a:t>
            </a:r>
            <a:r>
              <a:rPr lang="en-US" dirty="0" smtClean="0"/>
              <a:t>N(0, 1) </a:t>
            </a:r>
            <a:endParaRPr lang="en-US" dirty="0"/>
          </a:p>
          <a:p>
            <a:r>
              <a:rPr lang="en-US" dirty="0" smtClean="0"/>
              <a:t>Kurtosis (biased) </a:t>
            </a:r>
            <a:r>
              <a:rPr lang="en-US" dirty="0"/>
              <a:t>is </a:t>
            </a:r>
            <a:r>
              <a:rPr lang="en-US" dirty="0" smtClean="0"/>
              <a:t>&gt; 3</a:t>
            </a:r>
            <a:endParaRPr lang="en-US" dirty="0"/>
          </a:p>
          <a:p>
            <a:r>
              <a:rPr lang="en-US" dirty="0" smtClean="0"/>
              <a:t>Symmetric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noncentralt-2.png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81" b="-31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163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Noncentral</a:t>
            </a:r>
            <a:r>
              <a:rPr lang="en-US" sz="3200" dirty="0"/>
              <a:t> t distribution (</a:t>
            </a:r>
            <a:r>
              <a:rPr lang="en-US" sz="3200" dirty="0" err="1"/>
              <a:t>ν</a:t>
            </a:r>
            <a:r>
              <a:rPr lang="en-US" sz="3200" dirty="0"/>
              <a:t>= degrees of freedom)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𝝳 </a:t>
            </a:r>
            <a:r>
              <a:rPr lang="en-US" dirty="0" smtClean="0"/>
              <a:t>≠ 0</a:t>
            </a:r>
          </a:p>
          <a:p>
            <a:r>
              <a:rPr lang="en-US" dirty="0" smtClean="0"/>
              <a:t>Asymmetric: skewed </a:t>
            </a:r>
            <a:r>
              <a:rPr lang="en-US" dirty="0"/>
              <a:t>in the direction of </a:t>
            </a:r>
            <a:r>
              <a:rPr lang="en-US" dirty="0" smtClean="0"/>
              <a:t>𝝳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657601"/>
            <a:ext cx="4028172" cy="811591"/>
          </a:xfrm>
          <a:prstGeom prst="rect">
            <a:avLst/>
          </a:prstGeom>
        </p:spPr>
      </p:pic>
      <p:pic>
        <p:nvPicPr>
          <p:cNvPr id="5" name="Content Placeholder 4" descr="noncentralt-1.png"/>
          <p:cNvPicPr>
            <a:picLocks noGrp="1" noChangeAspect="1"/>
          </p:cNvPicPr>
          <p:nvPr>
            <p:ph sz="half" idx="2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781" b="-31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094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ncentralt-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  <p:sp>
        <p:nvSpPr>
          <p:cNvPr id="3" name="16-Point Star 2"/>
          <p:cNvSpPr/>
          <p:nvPr/>
        </p:nvSpPr>
        <p:spPr>
          <a:xfrm rot="20151352">
            <a:off x="8486416" y="46695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27179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-12700"/>
            <a:ext cx="966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Differences between population mean and sample mean (100 samples)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</a:p>
        </p:txBody>
      </p:sp>
      <p:pic>
        <p:nvPicPr>
          <p:cNvPr id="4" name="Picture 3" descr="null_1samp_t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81002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calculate the </a:t>
            </a:r>
            <a:r>
              <a:rPr lang="en-US" dirty="0" err="1" smtClean="0"/>
              <a:t>ncp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noncentrality</a:t>
            </a:r>
            <a:r>
              <a:rPr lang="en-US" dirty="0" smtClean="0"/>
              <a:t> parameter (</a:t>
            </a:r>
            <a:r>
              <a:rPr lang="en-US" dirty="0" err="1" smtClean="0"/>
              <a:t>ncp</a:t>
            </a:r>
            <a:r>
              <a:rPr lang="en-US" dirty="0" smtClean="0"/>
              <a:t>) is defined as: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Where </a:t>
            </a:r>
            <a:r>
              <a:rPr lang="en-US" i="1" dirty="0" err="1" smtClean="0"/>
              <a:t>E</a:t>
            </a:r>
            <a:r>
              <a:rPr lang="en-US" i="1" baseline="-25000" dirty="0" err="1" smtClean="0"/>
              <a:t>s</a:t>
            </a:r>
            <a:r>
              <a:rPr lang="en-US" dirty="0" smtClean="0"/>
              <a:t> is the standardized measure of effect size…how do we calculate this?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2584450"/>
            <a:ext cx="1955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6-Point Star 6"/>
          <p:cNvSpPr/>
          <p:nvPr/>
        </p:nvSpPr>
        <p:spPr>
          <a:xfrm rot="20151352">
            <a:off x="9529630" y="921742"/>
            <a:ext cx="1044464" cy="1077842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2400" dirty="0">
              <a:latin typeface="Lobster Two"/>
              <a:cs typeface="Lobster Tw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size for </a:t>
            </a:r>
            <a:r>
              <a:rPr lang="en-US" i="1" dirty="0" smtClean="0"/>
              <a:t>t-test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5623" b="-45623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880" y="4902200"/>
            <a:ext cx="1313121" cy="19812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2260600" y="5613400"/>
            <a:ext cx="6057900" cy="9652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What is </a:t>
            </a:r>
            <a:r>
              <a:rPr lang="en-US" sz="2400" b="1" dirty="0">
                <a:solidFill>
                  <a:srgbClr val="FF6666"/>
                </a:solidFill>
                <a:latin typeface="Lobster Two"/>
                <a:cs typeface="Lobster Two"/>
              </a:rPr>
              <a:t>not</a:t>
            </a:r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 in this formula?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00" y="584200"/>
            <a:ext cx="2387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9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g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d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0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all_effect_size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657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effect size and </a:t>
            </a:r>
            <a:r>
              <a:rPr lang="en-US" dirty="0" err="1" smtClean="0"/>
              <a:t>ncp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example, the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s</a:t>
            </a:r>
            <a:r>
              <a:rPr lang="en-US" dirty="0" smtClean="0"/>
              <a:t> is defined just by the sample mean, null mean, and the sample </a:t>
            </a:r>
            <a:r>
              <a:rPr lang="en-US" dirty="0" err="1" smtClean="0"/>
              <a:t>s.d.</a:t>
            </a:r>
            <a:r>
              <a:rPr lang="en-US" dirty="0" smtClean="0"/>
              <a:t>, so the </a:t>
            </a:r>
            <a:r>
              <a:rPr lang="en-US" dirty="0" err="1" smtClean="0"/>
              <a:t>ncp</a:t>
            </a:r>
            <a:r>
              <a:rPr lang="en-US" dirty="0" smtClean="0"/>
              <a:t> is: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89500"/>
            <a:ext cx="1313121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3035300"/>
            <a:ext cx="4495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165309" b="-165309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null and alternative t-distributions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89500"/>
            <a:ext cx="1313121" cy="19812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2260600" y="5308600"/>
            <a:ext cx="6057900" cy="12700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Use alternative distribution to solve for 𝛃</a:t>
            </a:r>
          </a:p>
        </p:txBody>
      </p:sp>
    </p:spTree>
    <p:extLst>
      <p:ext uri="{BB962C8B-B14F-4D97-AF65-F5344CB8AC3E}">
        <p14:creationId xmlns:p14="http://schemas.microsoft.com/office/powerpoint/2010/main" val="35098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POWER: p</a:t>
            </a:r>
            <a:r>
              <a:rPr lang="en-US" dirty="0"/>
              <a:t>(true </a:t>
            </a:r>
            <a:r>
              <a:rPr lang="en-US" dirty="0" smtClean="0"/>
              <a:t>positive) </a:t>
            </a:r>
            <a:r>
              <a:rPr lang="en-US" dirty="0"/>
              <a:t>= 1 − </a:t>
            </a:r>
            <a:r>
              <a:rPr lang="en-US" dirty="0" smtClean="0"/>
              <a:t>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power is the probability of exceeding the rejection point in this </a:t>
            </a:r>
            <a:r>
              <a:rPr lang="en-US" dirty="0" err="1"/>
              <a:t>noncentral</a:t>
            </a:r>
            <a:r>
              <a:rPr lang="en-US" dirty="0"/>
              <a:t> t distribution. 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s-ES_tradnl" b="1" dirty="0">
                <a:solidFill>
                  <a:srgbClr val="FF6666"/>
                </a:solidFill>
                <a:latin typeface="Courier New"/>
                <a:cs typeface="Courier New"/>
              </a:rPr>
              <a:t>(.95, 24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) #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t</a:t>
            </a:r>
            <a:r>
              <a:rPr lang="es-ES_tradnl" b="1" baseline="-25000" dirty="0" err="1" smtClean="0">
                <a:solidFill>
                  <a:srgbClr val="FF6666"/>
                </a:solidFill>
                <a:latin typeface="Courier New"/>
                <a:cs typeface="Courier New"/>
              </a:rPr>
              <a:t>critical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,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null</a:t>
            </a:r>
            <a:r>
              <a:rPr lang="es-ES_tradnl" b="1" dirty="0" smtClean="0">
                <a:solidFill>
                  <a:srgbClr val="FF6666"/>
                </a:solidFill>
                <a:latin typeface="Courier New"/>
                <a:cs typeface="Courier New"/>
              </a:rPr>
              <a:t> </a:t>
            </a:r>
            <a:r>
              <a:rPr lang="es-ES_tradnl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dist</a:t>
            </a:r>
            <a:endParaRPr lang="es-ES_tradnl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s-ES_tradnl" b="1" dirty="0">
                <a:latin typeface="Courier New"/>
                <a:cs typeface="Courier New"/>
              </a:rPr>
              <a:t>[1] </a:t>
            </a:r>
            <a:r>
              <a:rPr lang="es-ES_tradnl" b="1" dirty="0" smtClean="0">
                <a:latin typeface="Courier New"/>
                <a:cs typeface="Courier New"/>
              </a:rPr>
              <a:t>1.710882</a:t>
            </a:r>
            <a:endParaRPr lang="en-US" b="1" dirty="0" smtClean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FF6666"/>
                </a:solidFill>
                <a:latin typeface="Courier New"/>
                <a:cs typeface="Courier New"/>
              </a:rPr>
              <a:t>pt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(0.95, 24), 24, 2</a:t>
            </a: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5/13) # beta</a:t>
            </a:r>
            <a:endParaRPr lang="en-US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[1] </a:t>
            </a:r>
            <a:r>
              <a:rPr lang="en-US" b="1" dirty="0" smtClean="0">
                <a:latin typeface="Courier New"/>
                <a:cs typeface="Courier New"/>
              </a:rPr>
              <a:t>0.4115342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1 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- 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pt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rgbClr val="FF6666"/>
                </a:solidFill>
                <a:latin typeface="Courier New"/>
                <a:cs typeface="Courier New"/>
              </a:rPr>
              <a:t>qt</a:t>
            </a:r>
            <a:r>
              <a:rPr lang="en-US" b="1" dirty="0">
                <a:solidFill>
                  <a:srgbClr val="FF6666"/>
                </a:solidFill>
                <a:latin typeface="Courier New"/>
                <a:cs typeface="Courier New"/>
              </a:rPr>
              <a:t>(0.95, 24), 24, </a:t>
            </a:r>
            <a:r>
              <a:rPr lang="en-US" b="1" dirty="0" smtClean="0">
                <a:solidFill>
                  <a:srgbClr val="FF6666"/>
                </a:solidFill>
                <a:latin typeface="Courier New"/>
                <a:cs typeface="Courier New"/>
              </a:rPr>
              <a:t>25/13) # power</a:t>
            </a:r>
            <a:endParaRPr lang="en-US" b="1" dirty="0">
              <a:solidFill>
                <a:srgbClr val="FF6666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[1] 0.5884658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678904" y="20250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145854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e_tailed_tdist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8002"/>
            <a:ext cx="9144000" cy="6531429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2501900" y="647700"/>
            <a:ext cx="2336800" cy="1854200"/>
          </a:xfrm>
          <a:prstGeom prst="cloudCallout">
            <a:avLst>
              <a:gd name="adj1" fmla="val 63968"/>
              <a:gd name="adj2" fmla="val 72377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000" dirty="0">
                <a:solidFill>
                  <a:srgbClr val="FF6666"/>
                </a:solidFill>
                <a:latin typeface="Lobster Two"/>
                <a:cs typeface="Lobster Two"/>
              </a:rPr>
              <a:t>Where are:</a:t>
            </a:r>
          </a:p>
          <a:p>
            <a:pPr algn="ctr"/>
            <a:r>
              <a:rPr lang="en-US" sz="2000" dirty="0">
                <a:solidFill>
                  <a:srgbClr val="FF6666"/>
                </a:solidFill>
                <a:latin typeface="Lobster Two"/>
                <a:cs typeface="Lobster Two"/>
              </a:rPr>
              <a:t>𝝰, 𝛃, power? </a:t>
            </a:r>
          </a:p>
        </p:txBody>
      </p:sp>
    </p:spTree>
    <p:extLst>
      <p:ext uri="{BB962C8B-B14F-4D97-AF65-F5344CB8AC3E}">
        <p14:creationId xmlns:p14="http://schemas.microsoft.com/office/powerpoint/2010/main" val="21573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25,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25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0.5884658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Good for: “post-mortem” power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5" name="16-Point Star 4"/>
          <p:cNvSpPr/>
          <p:nvPr/>
        </p:nvSpPr>
        <p:spPr>
          <a:xfrm rot="20151352">
            <a:off x="8666203" y="2609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6" name="Cloud Callout 5"/>
          <p:cNvSpPr/>
          <p:nvPr/>
        </p:nvSpPr>
        <p:spPr>
          <a:xfrm>
            <a:off x="2260600" y="5613400"/>
            <a:ext cx="6057900" cy="1244600"/>
          </a:xfrm>
          <a:prstGeom prst="cloudCallout">
            <a:avLst>
              <a:gd name="adj1" fmla="val 67810"/>
              <a:gd name="adj2" fmla="val -7039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600" dirty="0">
                <a:solidFill>
                  <a:srgbClr val="FF6666"/>
                </a:solidFill>
                <a:latin typeface="Lobster Two"/>
                <a:cs typeface="Lobster Two"/>
              </a:rPr>
              <a:t>delta here is confusing: it is neither the </a:t>
            </a:r>
            <a:r>
              <a:rPr lang="en-US" sz="1600" dirty="0" err="1">
                <a:solidFill>
                  <a:srgbClr val="FF6666"/>
                </a:solidFill>
                <a:latin typeface="Lobster Two"/>
                <a:cs typeface="Lobster Two"/>
              </a:rPr>
              <a:t>ncp</a:t>
            </a:r>
            <a:r>
              <a:rPr lang="en-US" sz="1600" dirty="0">
                <a:solidFill>
                  <a:srgbClr val="FF6666"/>
                </a:solidFill>
                <a:latin typeface="Lobster Two"/>
                <a:cs typeface="Lobster Two"/>
              </a:rPr>
              <a:t> nor the effect size- it is the raw difference between means you wish to detect</a:t>
            </a:r>
          </a:p>
        </p:txBody>
      </p:sp>
    </p:spTree>
    <p:extLst>
      <p:ext uri="{BB962C8B-B14F-4D97-AF65-F5344CB8AC3E}">
        <p14:creationId xmlns:p14="http://schemas.microsoft.com/office/powerpoint/2010/main" val="6839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3999" y="-12700"/>
            <a:ext cx="947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t-statistics (absolute value)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b="1" dirty="0">
              <a:solidFill>
                <a:srgbClr val="FF6666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 descr="null_1samp_t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1888"/>
            <a:ext cx="9144000" cy="6531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ne_tailed_alt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00743"/>
            <a:ext cx="9144000" cy="6531429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2260600" y="63500"/>
            <a:ext cx="6057900" cy="1041400"/>
          </a:xfrm>
          <a:prstGeom prst="cloudCallout">
            <a:avLst>
              <a:gd name="adj1" fmla="val 83533"/>
              <a:gd name="adj2" fmla="val 38815"/>
            </a:avLst>
          </a:prstGeom>
          <a:solidFill>
            <a:schemeClr val="bg1"/>
          </a:solidFill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srgbClr val="FF6666"/>
                </a:solidFill>
                <a:latin typeface="Lobster Two"/>
                <a:cs typeface="Lobster Two"/>
              </a:rPr>
              <a:t>What will happen to 𝛃 if I make 𝝰 smaller?</a:t>
            </a:r>
          </a:p>
        </p:txBody>
      </p:sp>
    </p:spTree>
    <p:extLst>
      <p:ext uri="{BB962C8B-B14F-4D97-AF65-F5344CB8AC3E}">
        <p14:creationId xmlns:p14="http://schemas.microsoft.com/office/powerpoint/2010/main" val="354106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70" y="1697789"/>
            <a:ext cx="6371359" cy="37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actors that affect Power (1 – 𝛃)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</a:t>
            </a:r>
          </a:p>
          <a:p>
            <a:pPr lvl="1"/>
            <a:r>
              <a:rPr lang="en-US" dirty="0"/>
              <a:t>Increased n reduces </a:t>
            </a:r>
            <a:r>
              <a:rPr lang="en-US" dirty="0" err="1" smtClean="0"/>
              <a:t>SE</a:t>
            </a:r>
            <a:r>
              <a:rPr lang="en-US" baseline="-25000" dirty="0" err="1" smtClean="0"/>
              <a:t>mean</a:t>
            </a:r>
            <a:endParaRPr lang="en-US" dirty="0" smtClean="0"/>
          </a:p>
          <a:p>
            <a:r>
              <a:rPr lang="en-US" dirty="0" smtClean="0"/>
              <a:t>Level of significance</a:t>
            </a:r>
          </a:p>
          <a:p>
            <a:pPr lvl="1"/>
            <a:r>
              <a:rPr lang="en-US" dirty="0" smtClean="0"/>
              <a:t>Power increases as 𝝰 increases</a:t>
            </a:r>
          </a:p>
          <a:p>
            <a:r>
              <a:rPr lang="en-US" dirty="0" smtClean="0"/>
              <a:t>Reliability of your measure</a:t>
            </a:r>
          </a:p>
          <a:p>
            <a:pPr lvl="1"/>
            <a:r>
              <a:rPr lang="en-US" dirty="0" smtClean="0"/>
              <a:t>Classical test theory: </a:t>
            </a:r>
            <a:br>
              <a:rPr lang="en-US" dirty="0" smtClean="0"/>
            </a:br>
            <a:r>
              <a:rPr lang="en-US" dirty="0" smtClean="0"/>
              <a:t>total variance = true score variance + error variance</a:t>
            </a:r>
          </a:p>
          <a:p>
            <a:r>
              <a:rPr lang="en-US" dirty="0" smtClean="0"/>
              <a:t>Effect size (</a:t>
            </a:r>
            <a:r>
              <a:rPr lang="en-US" dirty="0" err="1" smtClean="0"/>
              <a:t>sds</a:t>
            </a:r>
            <a:r>
              <a:rPr lang="en-US" dirty="0" smtClean="0"/>
              <a:t> between the true mean &amp; the one hypothesized in </a:t>
            </a:r>
            <a:r>
              <a:rPr lang="en-US" i="1" dirty="0" smtClean="0"/>
              <a:t>H</a:t>
            </a:r>
            <a:r>
              <a:rPr lang="en-US" i="1" baseline="-25000" dirty="0" smtClean="0"/>
              <a:t>0</a:t>
            </a:r>
            <a:r>
              <a:rPr lang="en-US" dirty="0" smtClean="0"/>
              <a:t>; µ − µ</a:t>
            </a:r>
            <a:r>
              <a:rPr lang="en-US" baseline="-25000" dirty="0" smtClean="0"/>
              <a:t>0</a:t>
            </a:r>
            <a:r>
              <a:rPr lang="en-US" dirty="0" smtClean="0"/>
              <a:t> )</a:t>
            </a:r>
          </a:p>
          <a:p>
            <a:r>
              <a:rPr lang="en-US" dirty="0" smtClean="0"/>
              <a:t>Population variance</a:t>
            </a:r>
          </a:p>
          <a:p>
            <a:pPr lvl="1"/>
            <a:r>
              <a:rPr lang="en-US" dirty="0" smtClean="0"/>
              <a:t>Decreased variance reduces </a:t>
            </a:r>
            <a:r>
              <a:rPr lang="en-US" dirty="0" err="1" smtClean="0"/>
              <a:t>SE</a:t>
            </a:r>
            <a:r>
              <a:rPr lang="en-US" baseline="-25000" dirty="0" err="1" smtClean="0"/>
              <a:t>mean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796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om_tpower_alpha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00051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om_tpower_es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0862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oom_tpower_sd-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5377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6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play. Maybe…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5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large would our “n” have to be?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detect:</a:t>
            </a:r>
          </a:p>
          <a:p>
            <a:r>
              <a:rPr lang="en-US" dirty="0" err="1" smtClean="0"/>
              <a:t>Δ</a:t>
            </a:r>
            <a:r>
              <a:rPr lang="en-US" dirty="0" smtClean="0"/>
              <a:t>= 5</a:t>
            </a:r>
          </a:p>
          <a:p>
            <a:r>
              <a:rPr lang="en-US" dirty="0" smtClean="0"/>
              <a:t>1 − 𝛃 = .80</a:t>
            </a:r>
          </a:p>
          <a:p>
            <a:r>
              <a:rPr lang="en-US" dirty="0"/>
              <a:t>𝝰</a:t>
            </a:r>
            <a:r>
              <a:rPr lang="en-US" dirty="0" smtClean="0"/>
              <a:t> = 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s.d.</a:t>
            </a:r>
            <a:r>
              <a:rPr lang="en-US" dirty="0" smtClean="0"/>
              <a:t> = 13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Good for: a priori sample size determination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900" r="17900"/>
          <a:stretch>
            <a:fillRect/>
          </a:stretch>
        </p:blipFill>
        <p:spPr/>
      </p:pic>
      <p:sp>
        <p:nvSpPr>
          <p:cNvPr id="6" name="16-Point Star 5"/>
          <p:cNvSpPr/>
          <p:nvPr/>
        </p:nvSpPr>
        <p:spPr>
          <a:xfrm rot="20151352">
            <a:off x="4092215" y="1967283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66351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Sample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0848" y="1620520"/>
            <a:ext cx="5511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5403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8404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16832" y="1620520"/>
            <a:ext cx="381059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81500" y="1649730"/>
            <a:ext cx="373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4300" y="1896110"/>
            <a:ext cx="15417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57500" y="1925320"/>
            <a:ext cx="1762701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43.17957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29873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ull_1samp_t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3703"/>
            <a:ext cx="9144000" cy="653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-127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100 p-values when null is </a:t>
            </a:r>
            <a:r>
              <a:rPr lang="en-US" b="1" dirty="0">
                <a:solidFill>
                  <a:srgbClr val="FF6666"/>
                </a:solidFill>
                <a:latin typeface="Lato" charset="0"/>
                <a:ea typeface="Lato" charset="0"/>
                <a:cs typeface="Lato" charset="0"/>
              </a:rPr>
              <a:t>true</a:t>
            </a:r>
            <a:r>
              <a:rPr lang="en-US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: 5% false positives using t-test (𝛂 = .05/2)</a:t>
            </a:r>
          </a:p>
          <a:p>
            <a:endParaRPr lang="en-US" dirty="0">
              <a:solidFill>
                <a:prstClr val="black"/>
              </a:solidFill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627951"/>
            <a:ext cx="2832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size determination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NULL, delta = 5,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43.17957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37356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small of an effect could we detect…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If we knew we could get:</a:t>
            </a:r>
          </a:p>
          <a:p>
            <a:r>
              <a:rPr lang="en-US" dirty="0" smtClean="0"/>
              <a:t>n = 100 high school girls who are aspiring astronauts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And we wanted:</a:t>
            </a:r>
          </a:p>
          <a:p>
            <a:r>
              <a:rPr lang="en-US" dirty="0" smtClean="0"/>
              <a:t>1 − 𝛃 = .80</a:t>
            </a:r>
          </a:p>
          <a:p>
            <a:r>
              <a:rPr lang="en-US" dirty="0"/>
              <a:t>𝝰</a:t>
            </a:r>
            <a:r>
              <a:rPr lang="en-US" dirty="0" smtClean="0"/>
              <a:t> = .05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err="1" smtClean="0"/>
              <a:t>s.d.</a:t>
            </a:r>
            <a:r>
              <a:rPr lang="en-US" dirty="0" smtClean="0"/>
              <a:t> = 13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7900" r="17900"/>
          <a:stretch>
            <a:fillRect/>
          </a:stretch>
        </p:blipFill>
        <p:spPr/>
      </p:pic>
      <p:sp>
        <p:nvSpPr>
          <p:cNvPr id="6" name="16-Point Star 5"/>
          <p:cNvSpPr/>
          <p:nvPr/>
        </p:nvSpPr>
        <p:spPr>
          <a:xfrm rot="20151352">
            <a:off x="4092215" y="4124147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82103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100, delta = NULL,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4879" y="1620520"/>
            <a:ext cx="4622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38838" y="1620520"/>
            <a:ext cx="58420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8002" y="1620520"/>
            <a:ext cx="246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48455" y="1620520"/>
            <a:ext cx="381059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73263" y="1638649"/>
            <a:ext cx="3733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1865" y="1881127"/>
            <a:ext cx="1541780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29702" y="1881127"/>
            <a:ext cx="1762701" cy="246380"/>
          </a:xfrm>
          <a:prstGeom prst="rect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2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Effect size determination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power.t.test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(n = 100, delta = NULL,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13, 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sig.level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 = .05, power = .80, type = 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one.sample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", alternative = c("</a:t>
            </a:r>
            <a:r>
              <a:rPr lang="en-US" sz="1600" b="1" dirty="0" err="1">
                <a:solidFill>
                  <a:srgbClr val="FF6666"/>
                </a:solidFill>
                <a:latin typeface="Courier New"/>
                <a:cs typeface="Courier New"/>
              </a:rPr>
              <a:t>one.sided</a:t>
            </a:r>
            <a:r>
              <a:rPr lang="en-US" sz="1600" b="1" dirty="0">
                <a:solidFill>
                  <a:srgbClr val="FF6666"/>
                </a:solidFill>
                <a:latin typeface="Courier New"/>
                <a:cs typeface="Courier New"/>
              </a:rPr>
              <a:t>"))</a:t>
            </a:r>
          </a:p>
          <a:p>
            <a:pPr marL="0" indent="0">
              <a:buNone/>
            </a:pPr>
            <a:endParaRPr lang="en-US" sz="1600" b="1" dirty="0">
              <a:solidFill>
                <a:srgbClr val="6666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6666CC"/>
                </a:solidFill>
                <a:latin typeface="Courier New"/>
                <a:cs typeface="Courier New"/>
              </a:rPr>
              <a:t>     </a:t>
            </a:r>
            <a:r>
              <a:rPr lang="en-US" sz="1600" b="1" dirty="0">
                <a:latin typeface="Courier New"/>
                <a:cs typeface="Courier New"/>
              </a:rPr>
              <a:t>One-sample t test power calculation </a:t>
            </a:r>
          </a:p>
          <a:p>
            <a:pPr marL="0" indent="0">
              <a:buNone/>
            </a:pPr>
            <a:endParaRPr lang="en-US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 n = 100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delta = 3.254735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   </a:t>
            </a:r>
            <a:r>
              <a:rPr lang="en-US" sz="1600" b="1" dirty="0" err="1">
                <a:latin typeface="Courier New"/>
                <a:cs typeface="Courier New"/>
              </a:rPr>
              <a:t>sd</a:t>
            </a:r>
            <a:r>
              <a:rPr lang="en-US" sz="1600" b="1" dirty="0">
                <a:latin typeface="Courier New"/>
                <a:cs typeface="Courier New"/>
              </a:rPr>
              <a:t> = 13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</a:t>
            </a:r>
            <a:r>
              <a:rPr lang="en-US" sz="1600" b="1" dirty="0" err="1">
                <a:latin typeface="Courier New"/>
                <a:cs typeface="Courier New"/>
              </a:rPr>
              <a:t>sig.level</a:t>
            </a:r>
            <a:r>
              <a:rPr lang="en-US" sz="1600" b="1" dirty="0">
                <a:latin typeface="Courier New"/>
                <a:cs typeface="Courier New"/>
              </a:rPr>
              <a:t> = 0.05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      power = 0.8</a:t>
            </a: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    alternative = </a:t>
            </a:r>
            <a:r>
              <a:rPr lang="en-US" sz="1600" b="1" dirty="0" err="1">
                <a:latin typeface="Courier New"/>
                <a:cs typeface="Courier New"/>
              </a:rPr>
              <a:t>one.sided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880" y="4876800"/>
            <a:ext cx="1313121" cy="1981200"/>
          </a:xfrm>
          <a:prstGeom prst="rect">
            <a:avLst/>
          </a:prstGeom>
        </p:spPr>
      </p:pic>
      <p:sp>
        <p:nvSpPr>
          <p:cNvPr id="6" name="16-Point Star 5"/>
          <p:cNvSpPr/>
          <p:nvPr/>
        </p:nvSpPr>
        <p:spPr>
          <a:xfrm rot="20151352">
            <a:off x="8717003" y="2736291"/>
            <a:ext cx="1859280" cy="1973580"/>
          </a:xfrm>
          <a:prstGeom prst="star16">
            <a:avLst/>
          </a:prstGeom>
          <a:solidFill>
            <a:srgbClr val="FF66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Lobster Two"/>
                <a:cs typeface="Lobster Two"/>
              </a:rPr>
              <a:t>One-tailed test</a:t>
            </a:r>
          </a:p>
        </p:txBody>
      </p:sp>
    </p:spTree>
    <p:extLst>
      <p:ext uri="{BB962C8B-B14F-4D97-AF65-F5344CB8AC3E}">
        <p14:creationId xmlns:p14="http://schemas.microsoft.com/office/powerpoint/2010/main" val="97723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8370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pPr algn="ctr"/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29412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If the null is true…</a:t>
            </a:r>
          </a:p>
        </p:txBody>
      </p:sp>
    </p:spTree>
    <p:extLst>
      <p:ext uri="{BB962C8B-B14F-4D97-AF65-F5344CB8AC3E}">
        <p14:creationId xmlns:p14="http://schemas.microsoft.com/office/powerpoint/2010/main" val="55085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14280" y="4889500"/>
            <a:ext cx="1313121" cy="198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Call based on observed data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state of the world</a:t>
                      </a:r>
                      <a:endParaRPr lang="en-US" b="1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Fail to 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Reject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negative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positive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𝝰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False negative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Type II error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True positive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 – </a:t>
                      </a:r>
                      <a:r>
                        <a:rPr lang="en-US" dirty="0" smtClean="0">
                          <a:latin typeface="Lato" charset="0"/>
                          <a:ea typeface="Lato" charset="0"/>
                          <a:cs typeface="Lato" charset="0"/>
                        </a:rPr>
                        <a:t>𝛃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true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1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rejected 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0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’s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# total tests</a:t>
                      </a:r>
                      <a:endParaRPr lang="en-US" dirty="0">
                        <a:solidFill>
                          <a:schemeClr val="tx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Cloud Callout 5"/>
          <p:cNvSpPr/>
          <p:nvPr/>
        </p:nvSpPr>
        <p:spPr>
          <a:xfrm>
            <a:off x="3878580" y="4889500"/>
            <a:ext cx="6332220" cy="1727200"/>
          </a:xfrm>
          <a:prstGeom prst="cloudCallout">
            <a:avLst>
              <a:gd name="adj1" fmla="val -63921"/>
              <a:gd name="adj2" fmla="val -31618"/>
            </a:avLst>
          </a:prstGeom>
          <a:noFill/>
          <a:ln w="25400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b="1" dirty="0">
                <a:solidFill>
                  <a:srgbClr val="FF6666"/>
                </a:solidFill>
                <a:latin typeface="Lobster Two"/>
                <a:cs typeface="Lobster Two"/>
              </a:rPr>
              <a:t>But… what if we are wrong??</a:t>
            </a:r>
          </a:p>
        </p:txBody>
      </p:sp>
    </p:spTree>
    <p:extLst>
      <p:ext uri="{BB962C8B-B14F-4D97-AF65-F5344CB8AC3E}">
        <p14:creationId xmlns:p14="http://schemas.microsoft.com/office/powerpoint/2010/main" val="169554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860" r="1686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Type II error (𝛃)</a:t>
            </a:r>
          </a:p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False negative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16910" r="16910"/>
          <a:stretch>
            <a:fillRect/>
          </a:stretch>
        </p:blipFill>
        <p:spPr>
          <a:xfrm>
            <a:off x="6278564" y="2438400"/>
            <a:ext cx="3932237" cy="3951288"/>
          </a:xfrm>
        </p:spPr>
      </p:pic>
      <p:sp>
        <p:nvSpPr>
          <p:cNvPr id="9" name="Rectangular Callout 8"/>
          <p:cNvSpPr/>
          <p:nvPr/>
        </p:nvSpPr>
        <p:spPr>
          <a:xfrm>
            <a:off x="1981200" y="4762500"/>
            <a:ext cx="20320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454900" y="2781300"/>
            <a:ext cx="1422400" cy="647700"/>
          </a:xfrm>
          <a:prstGeom prst="wedgeRectCallout">
            <a:avLst>
              <a:gd name="adj1" fmla="val -62738"/>
              <a:gd name="adj2" fmla="val 131618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not pregnant”</a:t>
            </a:r>
          </a:p>
        </p:txBody>
      </p:sp>
    </p:spTree>
    <p:extLst>
      <p:ext uri="{BB962C8B-B14F-4D97-AF65-F5344CB8AC3E}">
        <p14:creationId xmlns:p14="http://schemas.microsoft.com/office/powerpoint/2010/main" val="269372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way we can be wrong…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 1 error (</a:t>
            </a:r>
            <a:r>
              <a:rPr lang="en-US" dirty="0"/>
              <a:t>𝛂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False positive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6860" r="16860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Lato" charset="0"/>
                <a:ea typeface="Lato" charset="0"/>
                <a:cs typeface="Lato" charset="0"/>
              </a:rPr>
              <a:t>Call: reject H</a:t>
            </a:r>
            <a:r>
              <a:rPr lang="en-US" baseline="-25000" dirty="0" smtClean="0">
                <a:latin typeface="Lato" charset="0"/>
                <a:ea typeface="Lato" charset="0"/>
                <a:cs typeface="Lato" charset="0"/>
              </a:rPr>
              <a:t>0</a:t>
            </a:r>
            <a:endParaRPr lang="en-US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</a:t>
            </a:r>
            <a:r>
              <a:rPr lang="en-US" dirty="0" smtClean="0"/>
              <a:t>had rejected the null, </a:t>
            </a:r>
            <a:r>
              <a:rPr lang="en-US" dirty="0"/>
              <a:t>it is of course </a:t>
            </a:r>
            <a:r>
              <a:rPr lang="en-US" dirty="0" smtClean="0"/>
              <a:t>possible that we should not have!</a:t>
            </a:r>
          </a:p>
          <a:p>
            <a:r>
              <a:rPr lang="en-US" dirty="0"/>
              <a:t>That is, the true state of the world may be </a:t>
            </a:r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 (he’s not pregnant</a:t>
            </a:r>
            <a:r>
              <a:rPr lang="en-US" dirty="0"/>
              <a:t>), </a:t>
            </a:r>
            <a:r>
              <a:rPr lang="en-US" dirty="0" smtClean="0"/>
              <a:t>but </a:t>
            </a:r>
            <a:r>
              <a:rPr lang="en-US" dirty="0"/>
              <a:t>our sample data </a:t>
            </a:r>
            <a:r>
              <a:rPr lang="en-US" dirty="0" smtClean="0"/>
              <a:t>leads us to reject H</a:t>
            </a:r>
            <a:r>
              <a:rPr lang="en-US" baseline="-25000" dirty="0"/>
              <a:t>0</a:t>
            </a:r>
            <a:r>
              <a:rPr lang="en-US" dirty="0" smtClean="0"/>
              <a:t> and (incorrectly) conclude that he’s pregnant</a:t>
            </a:r>
          </a:p>
          <a:p>
            <a:r>
              <a:rPr lang="en-US" dirty="0" smtClean="0"/>
              <a:t>This is really embarrassing, so we control this: 𝛂 = ?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1981200" y="4762500"/>
            <a:ext cx="2070100" cy="457200"/>
          </a:xfrm>
          <a:prstGeom prst="wedgeRectCallout">
            <a:avLst>
              <a:gd name="adj1" fmla="val 13601"/>
              <a:gd name="adj2" fmla="val -18194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“You’re pregnant”</a:t>
            </a:r>
          </a:p>
        </p:txBody>
      </p:sp>
    </p:spTree>
    <p:extLst>
      <p:ext uri="{BB962C8B-B14F-4D97-AF65-F5344CB8AC3E}">
        <p14:creationId xmlns:p14="http://schemas.microsoft.com/office/powerpoint/2010/main" val="39349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Font 1">
      <a:majorFont>
        <a:latin typeface="Bebas Neu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ller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</TotalTime>
  <Words>1951</Words>
  <Application>Microsoft Office PowerPoint</Application>
  <PresentationFormat>Widescreen</PresentationFormat>
  <Paragraphs>326</Paragraphs>
  <Slides>54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Aller</vt:lpstr>
      <vt:lpstr>Arial</vt:lpstr>
      <vt:lpstr>Calibri</vt:lpstr>
      <vt:lpstr>Courier New</vt:lpstr>
      <vt:lpstr>Gill Sans</vt:lpstr>
      <vt:lpstr>Lato</vt:lpstr>
      <vt:lpstr>Lobster Two</vt:lpstr>
      <vt:lpstr>Noto Serif</vt:lpstr>
      <vt:lpstr>Clarity</vt:lpstr>
      <vt:lpstr>Equation</vt:lpstr>
      <vt:lpstr>Errors, Effect Size and Power</vt:lpstr>
      <vt:lpstr>When the null hypothesis is true</vt:lpstr>
      <vt:lpstr>PowerPoint Presentation</vt:lpstr>
      <vt:lpstr>PowerPoint Presentation</vt:lpstr>
      <vt:lpstr>PowerPoint Presentation</vt:lpstr>
      <vt:lpstr>Confusion matrix</vt:lpstr>
      <vt:lpstr>Confusion matrix</vt:lpstr>
      <vt:lpstr>Two ways we can be wrong…</vt:lpstr>
      <vt:lpstr>One way we can be wrong…</vt:lpstr>
      <vt:lpstr>The other way we can be wrong…</vt:lpstr>
      <vt:lpstr>In our aspiring astronauts example…</vt:lpstr>
      <vt:lpstr>PowerPoint Presentation</vt:lpstr>
      <vt:lpstr>What if: the null hypothesis is FALSE?</vt:lpstr>
      <vt:lpstr>PowerPoint Presentation</vt:lpstr>
      <vt:lpstr>PowerPoint Presentation</vt:lpstr>
      <vt:lpstr>PowerPoint Presentation</vt:lpstr>
      <vt:lpstr>Type II errors</vt:lpstr>
      <vt:lpstr>≈ 50% true positives seems low…</vt:lpstr>
      <vt:lpstr>PowerPoint Presentation</vt:lpstr>
      <vt:lpstr>Power</vt:lpstr>
      <vt:lpstr>Let’s do a one-tailed t-test…</vt:lpstr>
      <vt:lpstr>If the null is true…</vt:lpstr>
      <vt:lpstr>Dueling distributions</vt:lpstr>
      <vt:lpstr>Finding 𝛃 (and 1 − 𝛃)</vt:lpstr>
      <vt:lpstr>Recall student’s t-distribution</vt:lpstr>
      <vt:lpstr>PowerPoint Presentation</vt:lpstr>
      <vt:lpstr>Central t-distribution (ν= degrees of freedom)</vt:lpstr>
      <vt:lpstr>Noncentral t distribution (ν= degrees of freedom)</vt:lpstr>
      <vt:lpstr>PowerPoint Presentation</vt:lpstr>
      <vt:lpstr>How do we calculate the ncp?</vt:lpstr>
      <vt:lpstr>Effect size for t-test</vt:lpstr>
      <vt:lpstr>PowerPoint Presentation</vt:lpstr>
      <vt:lpstr>PowerPoint Presentation</vt:lpstr>
      <vt:lpstr>PowerPoint Presentation</vt:lpstr>
      <vt:lpstr>Calculating effect size and ncp</vt:lpstr>
      <vt:lpstr>The null and alternative t-distributions</vt:lpstr>
      <vt:lpstr>POWER: p(true positive) = 1 − 𝛃</vt:lpstr>
      <vt:lpstr>PowerPoint Presentation</vt:lpstr>
      <vt:lpstr>Power</vt:lpstr>
      <vt:lpstr>PowerPoint Presentation</vt:lpstr>
      <vt:lpstr>PowerPoint Presentation</vt:lpstr>
      <vt:lpstr>Factors that affect Power (1 – 𝛃)</vt:lpstr>
      <vt:lpstr>PowerPoint Presentation</vt:lpstr>
      <vt:lpstr>PowerPoint Presentation</vt:lpstr>
      <vt:lpstr>PowerPoint Presentation</vt:lpstr>
      <vt:lpstr>Let’s play. Maybe…</vt:lpstr>
      <vt:lpstr>How large would our “n” have to be?</vt:lpstr>
      <vt:lpstr>Sample size determination</vt:lpstr>
      <vt:lpstr>Sample size determination</vt:lpstr>
      <vt:lpstr>Sample size determination</vt:lpstr>
      <vt:lpstr>How small of an effect could we detect…</vt:lpstr>
      <vt:lpstr>Effect size determination</vt:lpstr>
      <vt:lpstr>Effect size determination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Size and Power</dc:title>
  <dc:creator>Rebecca Lunsford</dc:creator>
  <cp:lastModifiedBy>Rebecca Lunsford</cp:lastModifiedBy>
  <cp:revision>34</cp:revision>
  <dcterms:created xsi:type="dcterms:W3CDTF">2018-11-07T20:07:58Z</dcterms:created>
  <dcterms:modified xsi:type="dcterms:W3CDTF">2018-11-12T23:35:53Z</dcterms:modified>
</cp:coreProperties>
</file>